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3" r:id="rId5"/>
    <p:sldId id="264" r:id="rId6"/>
    <p:sldId id="265" r:id="rId7"/>
    <p:sldId id="266" r:id="rId8"/>
    <p:sldId id="268" r:id="rId9"/>
    <p:sldId id="274" r:id="rId10"/>
    <p:sldId id="267" r:id="rId11"/>
    <p:sldId id="270" r:id="rId12"/>
    <p:sldId id="272" r:id="rId13"/>
    <p:sldId id="260" r:id="rId14"/>
    <p:sldId id="271" r:id="rId15"/>
    <p:sldId id="261" r:id="rId16"/>
    <p:sldId id="273" r:id="rId17"/>
    <p:sldId id="259" r:id="rId18"/>
    <p:sldId id="278" r:id="rId19"/>
    <p:sldId id="262" r:id="rId20"/>
    <p:sldId id="269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4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A6687C0-2C64-4670-9D69-141EE7ABD624}" type="datetimeFigureOut">
              <a:rPr lang="pl-PL" smtClean="0"/>
              <a:pPr/>
              <a:t>2014-01-03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D4E697E-4981-45F2-B368-17BF0A30ECA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6687C0-2C64-4670-9D69-141EE7ABD624}" type="datetimeFigureOut">
              <a:rPr lang="pl-PL" smtClean="0"/>
              <a:pPr/>
              <a:t>2014-01-03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4E697E-4981-45F2-B368-17BF0A30ECA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6687C0-2C64-4670-9D69-141EE7ABD624}" type="datetimeFigureOut">
              <a:rPr lang="pl-PL" smtClean="0"/>
              <a:pPr/>
              <a:t>2014-01-03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4E697E-4981-45F2-B368-17BF0A30ECA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6687C0-2C64-4670-9D69-141EE7ABD624}" type="datetimeFigureOut">
              <a:rPr lang="pl-PL" smtClean="0"/>
              <a:pPr/>
              <a:t>2014-01-03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4E697E-4981-45F2-B368-17BF0A30ECA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6687C0-2C64-4670-9D69-141EE7ABD624}" type="datetimeFigureOut">
              <a:rPr lang="pl-PL" smtClean="0"/>
              <a:pPr/>
              <a:t>2014-01-03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4E697E-4981-45F2-B368-17BF0A30ECA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6687C0-2C64-4670-9D69-141EE7ABD624}" type="datetimeFigureOut">
              <a:rPr lang="pl-PL" smtClean="0"/>
              <a:pPr/>
              <a:t>2014-01-03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4E697E-4981-45F2-B368-17BF0A30ECA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6687C0-2C64-4670-9D69-141EE7ABD624}" type="datetimeFigureOut">
              <a:rPr lang="pl-PL" smtClean="0"/>
              <a:pPr/>
              <a:t>2014-01-03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4E697E-4981-45F2-B368-17BF0A30ECA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6687C0-2C64-4670-9D69-141EE7ABD624}" type="datetimeFigureOut">
              <a:rPr lang="pl-PL" smtClean="0"/>
              <a:pPr/>
              <a:t>2014-01-03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4E697E-4981-45F2-B368-17BF0A30ECA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6687C0-2C64-4670-9D69-141EE7ABD624}" type="datetimeFigureOut">
              <a:rPr lang="pl-PL" smtClean="0"/>
              <a:pPr/>
              <a:t>2014-01-03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4E697E-4981-45F2-B368-17BF0A30ECA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A6687C0-2C64-4670-9D69-141EE7ABD624}" type="datetimeFigureOut">
              <a:rPr lang="pl-PL" smtClean="0"/>
              <a:pPr/>
              <a:t>2014-01-03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4E697E-4981-45F2-B368-17BF0A30ECA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A6687C0-2C64-4670-9D69-141EE7ABD624}" type="datetimeFigureOut">
              <a:rPr lang="pl-PL" smtClean="0"/>
              <a:pPr/>
              <a:t>2014-01-03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D4E697E-4981-45F2-B368-17BF0A30ECA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A6687C0-2C64-4670-9D69-141EE7ABD624}" type="datetimeFigureOut">
              <a:rPr lang="pl-PL" smtClean="0"/>
              <a:pPr/>
              <a:t>2014-01-03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D4E697E-4981-45F2-B368-17BF0A30ECA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260648"/>
            <a:ext cx="8604448" cy="2376264"/>
          </a:xfrm>
        </p:spPr>
        <p:txBody>
          <a:bodyPr>
            <a:normAutofit/>
          </a:bodyPr>
          <a:lstStyle/>
          <a:p>
            <a:r>
              <a:rPr lang="pl-PL" dirty="0" smtClean="0"/>
              <a:t>Jak wspomagać pierwszoklasistę  w nauce czytania i pisania</a:t>
            </a: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492896"/>
            <a:ext cx="4191000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Usprawnianie ręki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060848"/>
            <a:ext cx="3312368" cy="2941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http://www.niezawodnaniania.pl/images/informations_multi/s3/recepta-na-klopoty-z-ubieraniem-dzieci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628800"/>
            <a:ext cx="2667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 descr="https://encrypted-tbn2.gstatic.com/images?q=tbn:ANd9GcSEBvZyefnL_fwGt40FM9tV4mXFlhiq0FJOagDdUlsIyyxdL8RZ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149080"/>
            <a:ext cx="273630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746643"/>
          </a:xfrm>
        </p:spPr>
        <p:txBody>
          <a:bodyPr>
            <a:normAutofit/>
          </a:bodyPr>
          <a:lstStyle/>
          <a:p>
            <a:endParaRPr lang="pl-PL" b="1" dirty="0" smtClean="0">
              <a:solidFill>
                <a:srgbClr val="00B050"/>
              </a:solidFill>
            </a:endParaRPr>
          </a:p>
          <a:p>
            <a:r>
              <a:rPr lang="pl-PL" b="1" dirty="0" smtClean="0">
                <a:solidFill>
                  <a:srgbClr val="00B050"/>
                </a:solidFill>
              </a:rPr>
              <a:t>Czynności samoobsługowe </a:t>
            </a:r>
            <a:r>
              <a:rPr lang="pl-PL" dirty="0" smtClean="0"/>
              <a:t>: sznurowanie butów, zapinanie guzików, posługiwanie się sztućcami.</a:t>
            </a:r>
          </a:p>
          <a:p>
            <a:r>
              <a:rPr lang="pl-PL" dirty="0" smtClean="0"/>
              <a:t> </a:t>
            </a:r>
            <a:r>
              <a:rPr lang="pl-PL" dirty="0" smtClean="0">
                <a:solidFill>
                  <a:srgbClr val="00B050"/>
                </a:solidFill>
              </a:rPr>
              <a:t>Lepienie z plasteliny</a:t>
            </a:r>
            <a:r>
              <a:rPr lang="pl-PL" dirty="0" smtClean="0"/>
              <a:t>, zwijanie wełenki, cięcie nożyczkami po linii prostej lub krzywej </a:t>
            </a:r>
          </a:p>
          <a:p>
            <a:pPr>
              <a:buNone/>
            </a:pPr>
            <a:r>
              <a:rPr lang="pl-PL" dirty="0" smtClean="0"/>
              <a:t> narysowanej na kartce</a:t>
            </a:r>
          </a:p>
          <a:p>
            <a:r>
              <a:rPr lang="pl-PL" dirty="0" smtClean="0">
                <a:solidFill>
                  <a:srgbClr val="00B050"/>
                </a:solidFill>
              </a:rPr>
              <a:t>Malowanie palcami </a:t>
            </a:r>
            <a:r>
              <a:rPr lang="pl-PL" dirty="0" smtClean="0"/>
              <a:t>z wykorzystaniem farb, pasty do zębów, kleju.</a:t>
            </a:r>
          </a:p>
          <a:p>
            <a:r>
              <a:rPr lang="pl-PL" dirty="0" smtClean="0"/>
              <a:t> </a:t>
            </a:r>
            <a:r>
              <a:rPr lang="pl-PL" dirty="0" smtClean="0">
                <a:solidFill>
                  <a:srgbClr val="00B050"/>
                </a:solidFill>
              </a:rPr>
              <a:t>Zabawy gazetą</a:t>
            </a:r>
            <a:r>
              <a:rPr lang="pl-PL" dirty="0" smtClean="0"/>
              <a:t>: zgniatanie kawałka gazety ręką prawą, lewą i oburącz 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674635"/>
          </a:xfrm>
        </p:spPr>
        <p:txBody>
          <a:bodyPr/>
          <a:lstStyle/>
          <a:p>
            <a:endParaRPr lang="pl-PL" dirty="0" smtClean="0"/>
          </a:p>
          <a:p>
            <a:endParaRPr lang="pl-PL" dirty="0" smtClean="0">
              <a:solidFill>
                <a:srgbClr val="00B050"/>
              </a:solidFill>
            </a:endParaRPr>
          </a:p>
          <a:p>
            <a:r>
              <a:rPr lang="pl-PL" dirty="0" smtClean="0">
                <a:solidFill>
                  <a:srgbClr val="00B050"/>
                </a:solidFill>
              </a:rPr>
              <a:t>wydzieranie</a:t>
            </a:r>
            <a:r>
              <a:rPr lang="pl-PL" dirty="0" smtClean="0"/>
              <a:t> drobnych kawałków, zgniatanie, przyklejanie do kartki.</a:t>
            </a:r>
          </a:p>
          <a:p>
            <a:r>
              <a:rPr lang="pl-PL" dirty="0" smtClean="0"/>
              <a:t> </a:t>
            </a:r>
            <a:r>
              <a:rPr lang="pl-PL" dirty="0" smtClean="0">
                <a:solidFill>
                  <a:srgbClr val="00B050"/>
                </a:solidFill>
              </a:rPr>
              <a:t>Zabawy z klamerkami </a:t>
            </a:r>
            <a:r>
              <a:rPr lang="pl-PL" dirty="0" smtClean="0"/>
              <a:t>do bielizny: naciskanie klamerek kolejnymi paluszkami (kciuk – palec wskazujący; kciuk – każdy następny palec).</a:t>
            </a:r>
          </a:p>
          <a:p>
            <a:pPr>
              <a:buNone/>
            </a:pPr>
            <a:r>
              <a:rPr lang="pl-PL" dirty="0" smtClean="0"/>
              <a:t>  Pracuje ręka prawa, lewa, a następnie obydwie razem.</a:t>
            </a:r>
          </a:p>
          <a:p>
            <a:r>
              <a:rPr lang="pl-PL" dirty="0" smtClean="0"/>
              <a:t> </a:t>
            </a:r>
            <a:r>
              <a:rPr lang="pl-PL" dirty="0" smtClean="0">
                <a:solidFill>
                  <a:srgbClr val="00B050"/>
                </a:solidFill>
              </a:rPr>
              <a:t>Zgniatanie</a:t>
            </a:r>
            <a:r>
              <a:rPr lang="pl-PL" dirty="0" smtClean="0"/>
              <a:t> małych piłeczek gumowych (najlepiej tzw. „kolczatek”).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580926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>
                <a:solidFill>
                  <a:srgbClr val="00B050"/>
                </a:solidFill>
              </a:rPr>
              <a:t/>
            </a:r>
            <a:br>
              <a:rPr lang="pl-PL" dirty="0" smtClean="0">
                <a:solidFill>
                  <a:srgbClr val="00B050"/>
                </a:solidFill>
              </a:rPr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38531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pl-PL" sz="9600" dirty="0" smtClean="0"/>
          </a:p>
          <a:p>
            <a:r>
              <a:rPr lang="pl-PL" sz="9600" dirty="0" smtClean="0"/>
              <a:t>Wytwarzanie nawyków ruchowych związanych z kierunkiem pisania (automatyzacja ruchów):</a:t>
            </a:r>
          </a:p>
          <a:p>
            <a:pPr>
              <a:buNone/>
            </a:pPr>
            <a:r>
              <a:rPr lang="pl-PL" sz="9600" dirty="0" smtClean="0"/>
              <a:t>   kreślenie linii z zachowaniem kierunku ruchu: linie pionowe –</a:t>
            </a:r>
            <a:r>
              <a:rPr lang="pl-PL" sz="9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z góry na dół</a:t>
            </a:r>
            <a:r>
              <a:rPr lang="pl-PL" sz="9600" dirty="0" smtClean="0"/>
              <a:t>, linie poziome             </a:t>
            </a:r>
            <a:r>
              <a:rPr lang="pl-PL" sz="9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- od lewej do prawej strony,</a:t>
            </a:r>
          </a:p>
          <a:p>
            <a:r>
              <a:rPr lang="pl-PL" sz="9600" dirty="0" smtClean="0"/>
              <a:t> Rysowanie kół w </a:t>
            </a:r>
            <a:r>
              <a:rPr lang="pl-PL" sz="9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kierunku przeciwnym do ruchu wskazówek zegara     </a:t>
            </a:r>
            <a:r>
              <a:rPr lang="pl-PL" sz="9600" dirty="0" smtClean="0"/>
              <a:t>(podobnie jak literę C),</a:t>
            </a:r>
          </a:p>
          <a:p>
            <a:endParaRPr lang="pl-PL" sz="9600" dirty="0" smtClean="0"/>
          </a:p>
          <a:p>
            <a:r>
              <a:rPr lang="pl-PL" sz="9600" dirty="0" smtClean="0"/>
              <a:t> Rysowanie ślimaka, spiralek, pętelek, rysowanie po śladzie linii, figur, całych obrazków,</a:t>
            </a:r>
          </a:p>
          <a:p>
            <a:pPr>
              <a:buNone/>
            </a:pPr>
            <a:endParaRPr lang="pl-PL" sz="9600" dirty="0" smtClean="0"/>
          </a:p>
          <a:p>
            <a:r>
              <a:rPr lang="pl-PL" sz="9600" dirty="0" smtClean="0"/>
              <a:t> Zabawy relaksujące, np. rysowanie szlaczków oburącz dwiema kredkami jednocześnie na dużym arkuszu papieru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.</a:t>
            </a:r>
          </a:p>
          <a:p>
            <a:endParaRPr lang="pl-PL" dirty="0" smtClean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r>
              <a:rPr lang="pl-PL" dirty="0" smtClean="0"/>
              <a:t>Usprawnianie pisania</a:t>
            </a:r>
            <a:endParaRPr lang="pl-PL" dirty="0"/>
          </a:p>
        </p:txBody>
      </p:sp>
      <p:pic>
        <p:nvPicPr>
          <p:cNvPr id="4" name="Obraz 3" descr="https://encrypted-tbn0.gstatic.com/images?q=tbn:ANd9GcQ8Ee83X98Rdv4y5OyRedAxNqZf721L1qrgdzxSrtWHgOGA-nnZ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0"/>
            <a:ext cx="19050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548681"/>
            <a:ext cx="8229600" cy="5328592"/>
          </a:xfrm>
        </p:spPr>
        <p:txBody>
          <a:bodyPr>
            <a:normAutofit/>
          </a:bodyPr>
          <a:lstStyle/>
          <a:p>
            <a:endParaRPr lang="pl-PL" dirty="0" smtClean="0"/>
          </a:p>
          <a:p>
            <a:r>
              <a:rPr lang="pl-PL" dirty="0" smtClean="0"/>
              <a:t> zamalowywanie wnętrza figur, obwodzenie konturów rysunków,</a:t>
            </a:r>
          </a:p>
          <a:p>
            <a:r>
              <a:rPr lang="pl-PL" dirty="0" smtClean="0"/>
              <a:t> zakreskowywanie pól rysunku liniami pionowymi (rysowanymi od góry do dołu), poziomymi( od lewej do prawej), ukośnymi, falistymi,</a:t>
            </a:r>
          </a:p>
          <a:p>
            <a:r>
              <a:rPr lang="pl-PL" dirty="0" smtClean="0"/>
              <a:t> rysowanie z wykorzystaniem różnych kolorów (umiejętne nazywanie kolorów),</a:t>
            </a:r>
          </a:p>
          <a:p>
            <a:r>
              <a:rPr lang="pl-PL" dirty="0" smtClean="0"/>
              <a:t> rysowanie z regulowaniem nacisku kredki: lekko, mocno oraz średnio.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yszard\Desktop\pobran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356992"/>
            <a:ext cx="2520280" cy="2622454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2592288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Prawidłowy chwyt pisarski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3600" dirty="0" smtClean="0"/>
              <a:t>Pisak powinien spoczywać między kciukiem a palcem wskazującym. Jego podporę stanowi palec środkowy. </a:t>
            </a:r>
            <a:endParaRPr lang="pl-PL" sz="3600" dirty="0"/>
          </a:p>
        </p:txBody>
      </p:sp>
      <p:pic>
        <p:nvPicPr>
          <p:cNvPr id="4" name="Obraz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501008"/>
            <a:ext cx="338437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Kierunek kreślenia i łączenia liter</a:t>
            </a:r>
            <a:endParaRPr lang="pl-PL" dirty="0"/>
          </a:p>
        </p:txBody>
      </p:sp>
      <p:pic>
        <p:nvPicPr>
          <p:cNvPr id="4" name="Symbol zastępczy zawartości 3" descr="http://szkola61.pl/adg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72816"/>
            <a:ext cx="316835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http://szkola61.pl/li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140968"/>
            <a:ext cx="3488432" cy="2074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95455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l-PL" sz="2000" dirty="0" smtClean="0"/>
              <a:t>Zaczynamy od płynnego, całościowego czytania sylaby </a:t>
            </a:r>
            <a:r>
              <a:rPr lang="pl-PL" sz="2000" dirty="0" smtClean="0">
                <a:cs typeface="Lucida Sans Unicode" pitchFamily="34" charset="0"/>
              </a:rPr>
              <a:t>otwartej</a:t>
            </a:r>
            <a:r>
              <a:rPr lang="pl-PL" sz="2000" dirty="0" smtClean="0"/>
              <a:t>, następnie wyrazy dwu-, trzy- i czterosylabowe o tej samej budowie. Potem sylaba zamknięta i wyrazy o różnej strukturze.</a:t>
            </a:r>
          </a:p>
          <a:p>
            <a:pPr>
              <a:buNone/>
            </a:pPr>
            <a:r>
              <a:rPr lang="pl-PL" sz="2000" dirty="0" smtClean="0"/>
              <a:t>Pomocne jest wprowadzenie innego koloru dla każdej sylaby.</a:t>
            </a:r>
          </a:p>
          <a:p>
            <a:r>
              <a:rPr lang="pl-PL" sz="4400" b="1" dirty="0" smtClean="0">
                <a:latin typeface="ElementarzDwa" pitchFamily="2" charset="0"/>
              </a:rPr>
              <a:t>ma, </a:t>
            </a:r>
            <a:r>
              <a:rPr lang="pl-PL" sz="4400" b="1" dirty="0" err="1" smtClean="0">
                <a:latin typeface="ElementarzDwa" pitchFamily="2" charset="0"/>
              </a:rPr>
              <a:t>mo</a:t>
            </a:r>
            <a:r>
              <a:rPr lang="pl-PL" sz="4400" b="1" dirty="0" smtClean="0">
                <a:latin typeface="ElementarzDwa" pitchFamily="2" charset="0"/>
              </a:rPr>
              <a:t> ,me, mu, my, mi, mą, </a:t>
            </a:r>
            <a:r>
              <a:rPr lang="pl-PL" sz="4400" b="1" dirty="0" err="1" smtClean="0">
                <a:latin typeface="ElementarzDwa" pitchFamily="2" charset="0"/>
              </a:rPr>
              <a:t>mę</a:t>
            </a:r>
            <a:endParaRPr lang="pl-PL" sz="4400" b="1" dirty="0" smtClean="0">
              <a:latin typeface="ElementarzDwa" pitchFamily="2" charset="0"/>
            </a:endParaRPr>
          </a:p>
          <a:p>
            <a:r>
              <a:rPr lang="pl-PL" sz="4400" b="1" dirty="0" smtClean="0">
                <a:latin typeface="ElementarzDwa" pitchFamily="2" charset="0"/>
              </a:rPr>
              <a:t>ma-ma, ma-ta, da-ma, do-my</a:t>
            </a:r>
          </a:p>
          <a:p>
            <a:r>
              <a:rPr lang="pl-PL" sz="4400" b="1" dirty="0" err="1" smtClean="0">
                <a:latin typeface="ElementarzDwa" pitchFamily="2" charset="0"/>
              </a:rPr>
              <a:t>Ka-ro-li</a:t>
            </a:r>
            <a:r>
              <a:rPr lang="pl-PL" sz="4400" b="1" dirty="0" smtClean="0">
                <a:latin typeface="ElementarzDwa" pitchFamily="2" charset="0"/>
              </a:rPr>
              <a:t>- na, </a:t>
            </a:r>
            <a:r>
              <a:rPr lang="pl-PL" sz="4400" b="1" dirty="0" err="1" smtClean="0">
                <a:latin typeface="ElementarzDwa" pitchFamily="2" charset="0"/>
              </a:rPr>
              <a:t>sa-mo-lo</a:t>
            </a:r>
            <a:r>
              <a:rPr lang="pl-PL" sz="4400" b="1" dirty="0" smtClean="0">
                <a:latin typeface="ElementarzDwa" pitchFamily="2" charset="0"/>
              </a:rPr>
              <a:t>- ty, </a:t>
            </a:r>
            <a:r>
              <a:rPr lang="pl-PL" sz="4400" b="1" dirty="0" err="1" smtClean="0">
                <a:latin typeface="ElementarzDwa" pitchFamily="2" charset="0"/>
              </a:rPr>
              <a:t>mo</a:t>
            </a:r>
            <a:r>
              <a:rPr lang="pl-PL" sz="4400" b="1" dirty="0" smtClean="0">
                <a:latin typeface="ElementarzDwa" pitchFamily="2" charset="0"/>
              </a:rPr>
              <a:t>- ty- </a:t>
            </a:r>
            <a:r>
              <a:rPr lang="pl-PL" sz="4400" b="1" dirty="0" err="1" smtClean="0">
                <a:latin typeface="ElementarzDwa" pitchFamily="2" charset="0"/>
              </a:rPr>
              <a:t>le</a:t>
            </a:r>
            <a:endParaRPr lang="pl-PL" sz="4400" b="1" dirty="0" smtClean="0">
              <a:latin typeface="ElementarzDwa" pitchFamily="2" charset="0"/>
            </a:endParaRPr>
          </a:p>
          <a:p>
            <a:r>
              <a:rPr lang="pl-PL" sz="4400" b="1" dirty="0">
                <a:latin typeface="ElementarzDwa" pitchFamily="2" charset="0"/>
              </a:rPr>
              <a:t>l</a:t>
            </a:r>
            <a:r>
              <a:rPr lang="pl-PL" sz="4400" b="1" dirty="0" smtClean="0">
                <a:latin typeface="ElementarzDwa" pitchFamily="2" charset="0"/>
              </a:rPr>
              <a:t>is, las, kos, nos, kot, sok, lot, dom</a:t>
            </a:r>
          </a:p>
          <a:p>
            <a:r>
              <a:rPr lang="pl-PL" sz="4400" b="1" dirty="0">
                <a:solidFill>
                  <a:schemeClr val="accent3"/>
                </a:solidFill>
                <a:latin typeface="ElementarzDwa" pitchFamily="2" charset="0"/>
              </a:rPr>
              <a:t>l</a:t>
            </a:r>
            <a:r>
              <a:rPr lang="pl-PL" sz="4400" b="1" dirty="0" smtClean="0">
                <a:solidFill>
                  <a:schemeClr val="accent3"/>
                </a:solidFill>
                <a:latin typeface="ElementarzDwa" pitchFamily="2" charset="0"/>
              </a:rPr>
              <a:t>as</a:t>
            </a:r>
            <a:r>
              <a:rPr lang="pl-PL" sz="4400" b="1" dirty="0" smtClean="0">
                <a:latin typeface="ElementarzDwa" pitchFamily="2" charset="0"/>
              </a:rPr>
              <a:t>- </a:t>
            </a:r>
            <a:r>
              <a:rPr lang="pl-PL" sz="4400" b="1" dirty="0" err="1" smtClean="0">
                <a:latin typeface="ElementarzDwa" pitchFamily="2" charset="0"/>
              </a:rPr>
              <a:t>ka</a:t>
            </a:r>
            <a:r>
              <a:rPr lang="pl-PL" sz="4400" b="1" dirty="0" smtClean="0">
                <a:latin typeface="ElementarzDwa" pitchFamily="2" charset="0"/>
              </a:rPr>
              <a:t>, </a:t>
            </a:r>
            <a:r>
              <a:rPr lang="pl-PL" sz="4400" b="1" dirty="0" smtClean="0">
                <a:solidFill>
                  <a:schemeClr val="accent3"/>
                </a:solidFill>
                <a:latin typeface="ElementarzDwa" pitchFamily="2" charset="0"/>
              </a:rPr>
              <a:t>lis</a:t>
            </a:r>
            <a:r>
              <a:rPr lang="pl-PL" sz="4400" b="1" dirty="0" smtClean="0">
                <a:latin typeface="ElementarzDwa" pitchFamily="2" charset="0"/>
              </a:rPr>
              <a:t>-ty, </a:t>
            </a:r>
            <a:r>
              <a:rPr lang="pl-PL" sz="4400" b="1" dirty="0" smtClean="0">
                <a:solidFill>
                  <a:schemeClr val="accent3"/>
                </a:solidFill>
                <a:latin typeface="ElementarzDwa" pitchFamily="2" charset="0"/>
              </a:rPr>
              <a:t>dom</a:t>
            </a:r>
            <a:r>
              <a:rPr lang="pl-PL" sz="4400" b="1" dirty="0" smtClean="0">
                <a:latin typeface="ElementarzDwa" pitchFamily="2" charset="0"/>
              </a:rPr>
              <a:t>-ki, </a:t>
            </a:r>
            <a:r>
              <a:rPr lang="pl-PL" sz="4400" b="1" dirty="0" smtClean="0">
                <a:solidFill>
                  <a:schemeClr val="accent3"/>
                </a:solidFill>
                <a:latin typeface="ElementarzDwa" pitchFamily="2" charset="0"/>
              </a:rPr>
              <a:t>ser</a:t>
            </a:r>
            <a:r>
              <a:rPr lang="pl-PL" sz="4400" b="1" dirty="0" smtClean="0">
                <a:latin typeface="ElementarzDwa" pitchFamily="2" charset="0"/>
              </a:rPr>
              <a:t>-ce, </a:t>
            </a:r>
            <a:r>
              <a:rPr lang="pl-PL" sz="4400" b="1" dirty="0" smtClean="0">
                <a:solidFill>
                  <a:schemeClr val="accent3"/>
                </a:solidFill>
                <a:latin typeface="ElementarzDwa" pitchFamily="2" charset="0"/>
              </a:rPr>
              <a:t>kar</a:t>
            </a:r>
            <a:r>
              <a:rPr lang="pl-PL" sz="4400" b="1" dirty="0" smtClean="0">
                <a:latin typeface="ElementarzDwa" pitchFamily="2" charset="0"/>
              </a:rPr>
              <a:t>-ty</a:t>
            </a:r>
          </a:p>
          <a:p>
            <a:endParaRPr lang="pl-PL" sz="4400" dirty="0">
              <a:latin typeface="ElementarzDwa" pitchFamily="2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Jak pomagać w czytaniu ?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Pomoc w czytaniu- suwaki sylabowe</a:t>
            </a:r>
            <a:endParaRPr lang="pl-PL" sz="3200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4400" b="1" dirty="0" smtClean="0">
                <a:solidFill>
                  <a:srgbClr val="FF0000"/>
                </a:solidFill>
                <a:latin typeface="ElementarzDwa" pitchFamily="2" charset="0"/>
              </a:rPr>
              <a:t>a                                            </a:t>
            </a:r>
            <a:r>
              <a:rPr lang="pl-PL" sz="4400" b="1" dirty="0" err="1" smtClean="0">
                <a:solidFill>
                  <a:srgbClr val="FF0000"/>
                </a:solidFill>
                <a:latin typeface="ElementarzDwa" pitchFamily="2" charset="0"/>
              </a:rPr>
              <a:t>a</a:t>
            </a:r>
            <a:r>
              <a:rPr lang="pl-PL" sz="4400" b="1" dirty="0" smtClean="0">
                <a:solidFill>
                  <a:srgbClr val="FF0000"/>
                </a:solidFill>
                <a:latin typeface="ElementarzDwa" pitchFamily="2" charset="0"/>
              </a:rPr>
              <a:t>                     </a:t>
            </a:r>
          </a:p>
          <a:p>
            <a:r>
              <a:rPr lang="pl-PL" sz="4400" b="1" dirty="0" smtClean="0">
                <a:solidFill>
                  <a:srgbClr val="FF0000"/>
                </a:solidFill>
                <a:latin typeface="ElementarzDwa" pitchFamily="2" charset="0"/>
              </a:rPr>
              <a:t>e                                             </a:t>
            </a:r>
            <a:r>
              <a:rPr lang="pl-PL" sz="4400" b="1" dirty="0" err="1" smtClean="0">
                <a:solidFill>
                  <a:srgbClr val="FF0000"/>
                </a:solidFill>
                <a:latin typeface="ElementarzDwa" pitchFamily="2" charset="0"/>
              </a:rPr>
              <a:t>e</a:t>
            </a:r>
            <a:endParaRPr lang="pl-PL" sz="4400" b="1" dirty="0" smtClean="0">
              <a:solidFill>
                <a:srgbClr val="FF0000"/>
              </a:solidFill>
              <a:latin typeface="ElementarzDwa" pitchFamily="2" charset="0"/>
            </a:endParaRPr>
          </a:p>
          <a:p>
            <a:r>
              <a:rPr lang="pl-PL" sz="4400" b="1" dirty="0" smtClean="0">
                <a:solidFill>
                  <a:srgbClr val="FF0000"/>
                </a:solidFill>
                <a:latin typeface="ElementarzDwa" pitchFamily="2" charset="0"/>
              </a:rPr>
              <a:t>o            </a:t>
            </a:r>
            <a:r>
              <a:rPr lang="pl-PL" sz="4400" b="1" dirty="0" smtClean="0">
                <a:solidFill>
                  <a:srgbClr val="0070C0"/>
                </a:solidFill>
                <a:latin typeface="ElementarzDwa" pitchFamily="2" charset="0"/>
              </a:rPr>
              <a:t>m </a:t>
            </a:r>
            <a:r>
              <a:rPr lang="pl-PL" sz="4400" b="1" dirty="0" smtClean="0">
                <a:solidFill>
                  <a:srgbClr val="FF0000"/>
                </a:solidFill>
                <a:latin typeface="ElementarzDwa" pitchFamily="2" charset="0"/>
              </a:rPr>
              <a:t>             </a:t>
            </a:r>
            <a:r>
              <a:rPr lang="pl-PL" sz="4400" b="1" dirty="0" smtClean="0">
                <a:solidFill>
                  <a:srgbClr val="0070C0"/>
                </a:solidFill>
                <a:latin typeface="ElementarzDwa" pitchFamily="2" charset="0"/>
              </a:rPr>
              <a:t> </a:t>
            </a:r>
            <a:r>
              <a:rPr lang="pl-PL" sz="4400" b="1" dirty="0" err="1" smtClean="0">
                <a:solidFill>
                  <a:srgbClr val="0070C0"/>
                </a:solidFill>
                <a:latin typeface="ElementarzDwa" pitchFamily="2" charset="0"/>
              </a:rPr>
              <a:t>m</a:t>
            </a:r>
            <a:r>
              <a:rPr lang="pl-PL" sz="4400" b="1" dirty="0" smtClean="0">
                <a:solidFill>
                  <a:srgbClr val="0070C0"/>
                </a:solidFill>
                <a:latin typeface="ElementarzDwa" pitchFamily="2" charset="0"/>
              </a:rPr>
              <a:t>             </a:t>
            </a:r>
            <a:r>
              <a:rPr lang="pl-PL" sz="4400" b="1" dirty="0" smtClean="0">
                <a:solidFill>
                  <a:srgbClr val="FF0000"/>
                </a:solidFill>
                <a:latin typeface="ElementarzDwa" pitchFamily="2" charset="0"/>
              </a:rPr>
              <a:t>o </a:t>
            </a:r>
            <a:r>
              <a:rPr lang="pl-PL" sz="4400" b="1" dirty="0" smtClean="0">
                <a:solidFill>
                  <a:srgbClr val="0070C0"/>
                </a:solidFill>
                <a:latin typeface="ElementarzDwa" pitchFamily="2" charset="0"/>
              </a:rPr>
              <a:t>     </a:t>
            </a:r>
          </a:p>
          <a:p>
            <a:r>
              <a:rPr lang="pl-PL" sz="4400" b="1" dirty="0" smtClean="0">
                <a:solidFill>
                  <a:srgbClr val="FF0000"/>
                </a:solidFill>
                <a:latin typeface="ElementarzDwa" pitchFamily="2" charset="0"/>
              </a:rPr>
              <a:t>u                                            </a:t>
            </a:r>
            <a:r>
              <a:rPr lang="pl-PL" sz="4400" b="1" dirty="0" err="1" smtClean="0">
                <a:solidFill>
                  <a:srgbClr val="FF0000"/>
                </a:solidFill>
                <a:latin typeface="ElementarzDwa" pitchFamily="2" charset="0"/>
              </a:rPr>
              <a:t>u</a:t>
            </a:r>
            <a:endParaRPr lang="pl-PL" sz="4400" b="1" dirty="0" smtClean="0">
              <a:solidFill>
                <a:srgbClr val="FF0000"/>
              </a:solidFill>
              <a:latin typeface="ElementarzDwa" pitchFamily="2" charset="0"/>
            </a:endParaRPr>
          </a:p>
          <a:p>
            <a:r>
              <a:rPr lang="pl-PL" sz="4400" b="1" dirty="0" smtClean="0">
                <a:solidFill>
                  <a:srgbClr val="FF0000"/>
                </a:solidFill>
                <a:latin typeface="ElementarzDwa" pitchFamily="2" charset="0"/>
              </a:rPr>
              <a:t>i                                             </a:t>
            </a:r>
            <a:r>
              <a:rPr lang="pl-PL" sz="4400" b="1" dirty="0" err="1" smtClean="0">
                <a:solidFill>
                  <a:srgbClr val="FF0000"/>
                </a:solidFill>
                <a:latin typeface="ElementarzDwa" pitchFamily="2" charset="0"/>
              </a:rPr>
              <a:t>i</a:t>
            </a:r>
            <a:endParaRPr lang="pl-PL" sz="4400" b="1" dirty="0" smtClean="0">
              <a:solidFill>
                <a:srgbClr val="FF0000"/>
              </a:solidFill>
              <a:latin typeface="ElementarzDwa" pitchFamily="2" charset="0"/>
            </a:endParaRPr>
          </a:p>
          <a:p>
            <a:r>
              <a:rPr lang="pl-PL" sz="4400" b="1" dirty="0" smtClean="0">
                <a:solidFill>
                  <a:srgbClr val="FF0000"/>
                </a:solidFill>
                <a:latin typeface="ElementarzDwa" pitchFamily="2" charset="0"/>
              </a:rPr>
              <a:t>y                                             </a:t>
            </a:r>
            <a:r>
              <a:rPr lang="pl-PL" sz="4400" b="1" dirty="0" err="1" smtClean="0">
                <a:solidFill>
                  <a:srgbClr val="FF0000"/>
                </a:solidFill>
                <a:latin typeface="ElementarzDwa" pitchFamily="2" charset="0"/>
              </a:rPr>
              <a:t>y</a:t>
            </a:r>
            <a:endParaRPr lang="pl-PL" sz="4400" b="1" dirty="0" smtClean="0">
              <a:solidFill>
                <a:srgbClr val="FF0000"/>
              </a:solidFill>
              <a:latin typeface="ElementarzDwa" pitchFamily="2" charset="0"/>
            </a:endParaRPr>
          </a:p>
          <a:p>
            <a:endParaRPr lang="pl-PL" dirty="0"/>
          </a:p>
        </p:txBody>
      </p:sp>
      <p:cxnSp>
        <p:nvCxnSpPr>
          <p:cNvPr id="7" name="Łącznik prosty ze strzałką 6"/>
          <p:cNvCxnSpPr/>
          <p:nvPr/>
        </p:nvCxnSpPr>
        <p:spPr>
          <a:xfrm>
            <a:off x="1115616" y="1988840"/>
            <a:ext cx="1728192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ze strzałką 8"/>
          <p:cNvCxnSpPr/>
          <p:nvPr/>
        </p:nvCxnSpPr>
        <p:spPr>
          <a:xfrm>
            <a:off x="1259632" y="2708920"/>
            <a:ext cx="151216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ze strzałką 10"/>
          <p:cNvCxnSpPr/>
          <p:nvPr/>
        </p:nvCxnSpPr>
        <p:spPr>
          <a:xfrm>
            <a:off x="1331640" y="3429000"/>
            <a:ext cx="13681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ze strzałką 12"/>
          <p:cNvCxnSpPr/>
          <p:nvPr/>
        </p:nvCxnSpPr>
        <p:spPr>
          <a:xfrm flipV="1">
            <a:off x="1475656" y="3573016"/>
            <a:ext cx="129614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4"/>
          <p:cNvCxnSpPr/>
          <p:nvPr/>
        </p:nvCxnSpPr>
        <p:spPr>
          <a:xfrm flipV="1">
            <a:off x="1331640" y="3717032"/>
            <a:ext cx="1584176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ze strzałką 16"/>
          <p:cNvCxnSpPr/>
          <p:nvPr/>
        </p:nvCxnSpPr>
        <p:spPr>
          <a:xfrm flipV="1">
            <a:off x="1403648" y="3861048"/>
            <a:ext cx="1656184" cy="1656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ze strzałką 18"/>
          <p:cNvCxnSpPr/>
          <p:nvPr/>
        </p:nvCxnSpPr>
        <p:spPr>
          <a:xfrm>
            <a:off x="6156176" y="3356992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ze strzałką 20"/>
          <p:cNvCxnSpPr/>
          <p:nvPr/>
        </p:nvCxnSpPr>
        <p:spPr>
          <a:xfrm flipV="1">
            <a:off x="6156176" y="1988840"/>
            <a:ext cx="1656184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ze strzałką 22"/>
          <p:cNvCxnSpPr/>
          <p:nvPr/>
        </p:nvCxnSpPr>
        <p:spPr>
          <a:xfrm flipV="1">
            <a:off x="6156176" y="2636912"/>
            <a:ext cx="1728192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y ze strzałką 24"/>
          <p:cNvCxnSpPr/>
          <p:nvPr/>
        </p:nvCxnSpPr>
        <p:spPr>
          <a:xfrm>
            <a:off x="6228184" y="3429000"/>
            <a:ext cx="172819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y ze strzałką 28"/>
          <p:cNvCxnSpPr/>
          <p:nvPr/>
        </p:nvCxnSpPr>
        <p:spPr>
          <a:xfrm>
            <a:off x="6300192" y="3573016"/>
            <a:ext cx="165618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prosty ze strzałką 30"/>
          <p:cNvCxnSpPr/>
          <p:nvPr/>
        </p:nvCxnSpPr>
        <p:spPr>
          <a:xfrm>
            <a:off x="6156176" y="3573016"/>
            <a:ext cx="1800200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y ze strzałką 32"/>
          <p:cNvCxnSpPr/>
          <p:nvPr/>
        </p:nvCxnSpPr>
        <p:spPr>
          <a:xfrm>
            <a:off x="6084168" y="3645024"/>
            <a:ext cx="1872208" cy="18722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5044016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pl-PL" sz="4000" b="1" dirty="0">
                <a:latin typeface="ElementarzDwa" pitchFamily="2" charset="0"/>
              </a:rPr>
              <a:t>m</a:t>
            </a:r>
            <a:r>
              <a:rPr lang="pl-PL" sz="4000" b="1" dirty="0" smtClean="0">
                <a:latin typeface="ElementarzDwa" pitchFamily="2" charset="0"/>
              </a:rPr>
              <a:t>a                                             ta        </a:t>
            </a:r>
          </a:p>
          <a:p>
            <a:r>
              <a:rPr lang="pl-PL" sz="4000" b="1" dirty="0">
                <a:latin typeface="ElementarzDwa" pitchFamily="2" charset="0"/>
              </a:rPr>
              <a:t>d</a:t>
            </a:r>
            <a:r>
              <a:rPr lang="pl-PL" sz="4000" b="1" dirty="0" smtClean="0">
                <a:latin typeface="ElementarzDwa" pitchFamily="2" charset="0"/>
              </a:rPr>
              <a:t>a                                              ma</a:t>
            </a:r>
          </a:p>
          <a:p>
            <a:r>
              <a:rPr lang="pl-PL" sz="4000" b="1" dirty="0" err="1">
                <a:latin typeface="ElementarzDwa" pitchFamily="2" charset="0"/>
              </a:rPr>
              <a:t>r</a:t>
            </a:r>
            <a:r>
              <a:rPr lang="pl-PL" sz="4000" b="1" dirty="0" err="1" smtClean="0">
                <a:latin typeface="ElementarzDwa" pitchFamily="2" charset="0"/>
              </a:rPr>
              <a:t>a</a:t>
            </a:r>
            <a:r>
              <a:rPr lang="pl-PL" sz="4000" b="1" dirty="0" smtClean="0">
                <a:latin typeface="ElementarzDwa" pitchFamily="2" charset="0"/>
              </a:rPr>
              <a:t>                                              je</a:t>
            </a:r>
          </a:p>
          <a:p>
            <a:r>
              <a:rPr lang="pl-PL" sz="4000" b="1" dirty="0" err="1" smtClean="0">
                <a:latin typeface="ElementarzDwa" pitchFamily="2" charset="0"/>
              </a:rPr>
              <a:t>wa</a:t>
            </a:r>
            <a:r>
              <a:rPr lang="pl-PL" sz="4000" b="1" dirty="0" smtClean="0">
                <a:latin typeface="ElementarzDwa" pitchFamily="2" charset="0"/>
              </a:rPr>
              <a:t>        </a:t>
            </a:r>
            <a:r>
              <a:rPr lang="pl-PL" sz="4000" b="1" dirty="0" smtClean="0">
                <a:solidFill>
                  <a:srgbClr val="00B050"/>
                </a:solidFill>
                <a:latin typeface="ElementarzDwa" pitchFamily="2" charset="0"/>
              </a:rPr>
              <a:t> ta               </a:t>
            </a:r>
            <a:r>
              <a:rPr lang="pl-PL" sz="4000" b="1" dirty="0" smtClean="0">
                <a:solidFill>
                  <a:srgbClr val="FF0066"/>
                </a:solidFill>
                <a:latin typeface="ElementarzDwa" pitchFamily="2" charset="0"/>
              </a:rPr>
              <a:t> da              </a:t>
            </a:r>
            <a:r>
              <a:rPr lang="pl-PL" sz="4000" b="1" dirty="0" smtClean="0">
                <a:latin typeface="ElementarzDwa" pitchFamily="2" charset="0"/>
              </a:rPr>
              <a:t>my</a:t>
            </a:r>
          </a:p>
          <a:p>
            <a:r>
              <a:rPr lang="pl-PL" sz="4000" b="1" dirty="0">
                <a:latin typeface="ElementarzDwa" pitchFamily="2" charset="0"/>
              </a:rPr>
              <a:t>t</a:t>
            </a:r>
            <a:r>
              <a:rPr lang="pl-PL" sz="4000" b="1" dirty="0" smtClean="0">
                <a:latin typeface="ElementarzDwa" pitchFamily="2" charset="0"/>
              </a:rPr>
              <a:t>a                                               </a:t>
            </a:r>
            <a:r>
              <a:rPr lang="pl-PL" sz="4000" b="1" dirty="0" err="1" smtClean="0">
                <a:latin typeface="ElementarzDwa" pitchFamily="2" charset="0"/>
              </a:rPr>
              <a:t>ry</a:t>
            </a:r>
            <a:endParaRPr lang="pl-PL" sz="4000" b="1" dirty="0" smtClean="0">
              <a:latin typeface="ElementarzDwa" pitchFamily="2" charset="0"/>
            </a:endParaRPr>
          </a:p>
          <a:p>
            <a:r>
              <a:rPr lang="pl-PL" sz="4000" b="1" dirty="0">
                <a:latin typeface="ElementarzDwa" pitchFamily="2" charset="0"/>
              </a:rPr>
              <a:t>l</a:t>
            </a:r>
            <a:r>
              <a:rPr lang="pl-PL" sz="4000" b="1" dirty="0" smtClean="0">
                <a:latin typeface="ElementarzDwa" pitchFamily="2" charset="0"/>
              </a:rPr>
              <a:t>a                                               ty</a:t>
            </a:r>
          </a:p>
          <a:p>
            <a:r>
              <a:rPr lang="pl-PL" sz="4000" b="1" dirty="0" err="1">
                <a:latin typeface="ElementarzDwa" pitchFamily="2" charset="0"/>
              </a:rPr>
              <a:t>ł</a:t>
            </a:r>
            <a:r>
              <a:rPr lang="pl-PL" sz="4000" b="1" dirty="0" err="1" smtClean="0">
                <a:latin typeface="ElementarzDwa" pitchFamily="2" charset="0"/>
              </a:rPr>
              <a:t>a</a:t>
            </a:r>
            <a:r>
              <a:rPr lang="pl-PL" sz="4000" b="1" dirty="0" smtClean="0">
                <a:latin typeface="ElementarzDwa" pitchFamily="2" charset="0"/>
              </a:rPr>
              <a:t>                                               </a:t>
            </a:r>
            <a:r>
              <a:rPr lang="pl-PL" sz="4000" b="1" dirty="0" err="1" smtClean="0">
                <a:latin typeface="ElementarzDwa" pitchFamily="2" charset="0"/>
              </a:rPr>
              <a:t>ła</a:t>
            </a:r>
            <a:endParaRPr lang="pl-PL" sz="4000" b="1" dirty="0">
              <a:latin typeface="ElementarzDwa" pitchFamily="2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Pomoc w </a:t>
            </a:r>
            <a:r>
              <a:rPr lang="pl-PL" sz="3200" smtClean="0"/>
              <a:t>czytaniu –suwaki wyrazowe</a:t>
            </a:r>
            <a:endParaRPr lang="pl-PL" sz="3200" dirty="0"/>
          </a:p>
        </p:txBody>
      </p:sp>
      <p:cxnSp>
        <p:nvCxnSpPr>
          <p:cNvPr id="25" name="Łącznik prosty 24"/>
          <p:cNvCxnSpPr/>
          <p:nvPr/>
        </p:nvCxnSpPr>
        <p:spPr>
          <a:xfrm flipV="1">
            <a:off x="5868144" y="2060848"/>
            <a:ext cx="1080120" cy="1512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26"/>
          <p:cNvCxnSpPr/>
          <p:nvPr/>
        </p:nvCxnSpPr>
        <p:spPr>
          <a:xfrm flipV="1">
            <a:off x="6012160" y="2636912"/>
            <a:ext cx="1080120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y 28"/>
          <p:cNvCxnSpPr/>
          <p:nvPr/>
        </p:nvCxnSpPr>
        <p:spPr>
          <a:xfrm flipV="1">
            <a:off x="6156176" y="3284984"/>
            <a:ext cx="936104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prosty 30"/>
          <p:cNvCxnSpPr/>
          <p:nvPr/>
        </p:nvCxnSpPr>
        <p:spPr>
          <a:xfrm flipV="1">
            <a:off x="6156176" y="3789040"/>
            <a:ext cx="1008112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y 32"/>
          <p:cNvCxnSpPr/>
          <p:nvPr/>
        </p:nvCxnSpPr>
        <p:spPr>
          <a:xfrm>
            <a:off x="6084168" y="4005064"/>
            <a:ext cx="108012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Łącznik prosty 34"/>
          <p:cNvCxnSpPr/>
          <p:nvPr/>
        </p:nvCxnSpPr>
        <p:spPr>
          <a:xfrm>
            <a:off x="5940152" y="4149080"/>
            <a:ext cx="1224136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36"/>
          <p:cNvCxnSpPr/>
          <p:nvPr/>
        </p:nvCxnSpPr>
        <p:spPr>
          <a:xfrm>
            <a:off x="5868144" y="4221088"/>
            <a:ext cx="1152128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Łącznik prosty 40"/>
          <p:cNvCxnSpPr/>
          <p:nvPr/>
        </p:nvCxnSpPr>
        <p:spPr>
          <a:xfrm>
            <a:off x="1691680" y="2060848"/>
            <a:ext cx="720080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Łącznik prosty 42"/>
          <p:cNvCxnSpPr/>
          <p:nvPr/>
        </p:nvCxnSpPr>
        <p:spPr>
          <a:xfrm>
            <a:off x="1403648" y="2636912"/>
            <a:ext cx="864096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Łącznik prosty 44"/>
          <p:cNvCxnSpPr/>
          <p:nvPr/>
        </p:nvCxnSpPr>
        <p:spPr>
          <a:xfrm>
            <a:off x="1403648" y="3212976"/>
            <a:ext cx="792088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Łącznik prosty 46"/>
          <p:cNvCxnSpPr/>
          <p:nvPr/>
        </p:nvCxnSpPr>
        <p:spPr>
          <a:xfrm>
            <a:off x="1547664" y="3861048"/>
            <a:ext cx="72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Łącznik prosty 48"/>
          <p:cNvCxnSpPr/>
          <p:nvPr/>
        </p:nvCxnSpPr>
        <p:spPr>
          <a:xfrm flipV="1">
            <a:off x="1475656" y="4077072"/>
            <a:ext cx="864096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Łącznik prosty 50"/>
          <p:cNvCxnSpPr/>
          <p:nvPr/>
        </p:nvCxnSpPr>
        <p:spPr>
          <a:xfrm flipV="1">
            <a:off x="1475656" y="4221088"/>
            <a:ext cx="1008112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Łącznik prosty 52"/>
          <p:cNvCxnSpPr/>
          <p:nvPr/>
        </p:nvCxnSpPr>
        <p:spPr>
          <a:xfrm flipV="1">
            <a:off x="1475656" y="4293096"/>
            <a:ext cx="1152128" cy="1368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b="1" dirty="0" smtClean="0">
              <a:solidFill>
                <a:srgbClr val="0070C0"/>
              </a:solidFill>
            </a:endParaRPr>
          </a:p>
          <a:p>
            <a:r>
              <a:rPr lang="pl-PL" b="1" dirty="0" smtClean="0">
                <a:solidFill>
                  <a:srgbClr val="0070C0"/>
                </a:solidFill>
              </a:rPr>
              <a:t>Czytanie</a:t>
            </a:r>
            <a:r>
              <a:rPr lang="pl-PL" dirty="0" smtClean="0">
                <a:solidFill>
                  <a:srgbClr val="0070C0"/>
                </a:solidFill>
              </a:rPr>
              <a:t> </a:t>
            </a:r>
            <a:r>
              <a:rPr lang="pl-PL" dirty="0" smtClean="0"/>
              <a:t>– rozpoznawanie, identyfikowanie</a:t>
            </a:r>
          </a:p>
          <a:p>
            <a:pPr>
              <a:buNone/>
            </a:pPr>
            <a:r>
              <a:rPr lang="pl-PL" dirty="0" smtClean="0"/>
              <a:t>i sensowne łączenie liter drukowanych lub pisanych.</a:t>
            </a:r>
          </a:p>
          <a:p>
            <a:endParaRPr lang="pl-PL" b="1" dirty="0" smtClean="0">
              <a:solidFill>
                <a:srgbClr val="0070C0"/>
              </a:solidFill>
            </a:endParaRPr>
          </a:p>
          <a:p>
            <a:r>
              <a:rPr lang="pl-PL" b="1" dirty="0" smtClean="0">
                <a:solidFill>
                  <a:srgbClr val="0070C0"/>
                </a:solidFill>
              </a:rPr>
              <a:t>Pisanie</a:t>
            </a:r>
            <a:r>
              <a:rPr lang="pl-PL" dirty="0" smtClean="0"/>
              <a:t> –kodowanie informacji za pomocą tych samych symboli.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Czym jest czytanie i pisanie ?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l-PL" b="1" dirty="0" smtClean="0">
                <a:solidFill>
                  <a:schemeClr val="bg2">
                    <a:lumMod val="50000"/>
                  </a:schemeClr>
                </a:solidFill>
              </a:rPr>
              <a:t>ma</a:t>
            </a:r>
          </a:p>
          <a:p>
            <a:pPr>
              <a:buNone/>
            </a:pPr>
            <a:r>
              <a:rPr lang="pl-PL" b="1" dirty="0" smtClean="0"/>
              <a:t>              </a:t>
            </a:r>
            <a:r>
              <a:rPr lang="pl-PL" b="1" dirty="0" smtClean="0">
                <a:solidFill>
                  <a:schemeClr val="accent3"/>
                </a:solidFill>
              </a:rPr>
              <a:t>to</a:t>
            </a:r>
            <a:r>
              <a:rPr lang="pl-PL" b="1" dirty="0" smtClean="0"/>
              <a:t>               </a:t>
            </a:r>
            <a:r>
              <a:rPr lang="pl-PL" b="1" dirty="0" smtClean="0">
                <a:solidFill>
                  <a:srgbClr val="00B050"/>
                </a:solidFill>
              </a:rPr>
              <a:t> </a:t>
            </a:r>
            <a:r>
              <a:rPr lang="pl-PL" b="1" dirty="0" err="1" smtClean="0">
                <a:solidFill>
                  <a:srgbClr val="00B050"/>
                </a:solidFill>
              </a:rPr>
              <a:t>le</a:t>
            </a:r>
            <a:r>
              <a:rPr lang="pl-PL" b="1" dirty="0" smtClean="0">
                <a:solidFill>
                  <a:srgbClr val="00B050"/>
                </a:solidFill>
              </a:rPr>
              <a:t>         </a:t>
            </a:r>
            <a:r>
              <a:rPr lang="pl-PL" b="1" dirty="0" smtClean="0">
                <a:solidFill>
                  <a:schemeClr val="accent3"/>
                </a:solidFill>
              </a:rPr>
              <a:t>to</a:t>
            </a:r>
            <a:r>
              <a:rPr lang="pl-PL" b="1" dirty="0" smtClean="0"/>
              <a:t>        </a:t>
            </a:r>
            <a:r>
              <a:rPr lang="pl-PL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te                                               </a:t>
            </a:r>
            <a:r>
              <a:rPr lang="pl-PL" b="1" dirty="0" err="1" smtClean="0">
                <a:solidFill>
                  <a:srgbClr val="00B050"/>
                </a:solidFill>
              </a:rPr>
              <a:t>le</a:t>
            </a:r>
            <a:endParaRPr lang="pl-PL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pl-PL" b="1" dirty="0" smtClean="0">
                <a:solidFill>
                  <a:srgbClr val="00B050"/>
                </a:solidFill>
              </a:rPr>
              <a:t>                                                                     </a:t>
            </a:r>
            <a:r>
              <a:rPr lang="pl-PL" b="1" dirty="0" err="1" smtClean="0">
                <a:solidFill>
                  <a:srgbClr val="00B050"/>
                </a:solidFill>
              </a:rPr>
              <a:t>le</a:t>
            </a:r>
            <a:endParaRPr lang="pl-PL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pl-PL" b="1" dirty="0" smtClean="0"/>
              <a:t>                                                              </a:t>
            </a:r>
            <a:r>
              <a:rPr lang="pl-PL" b="1" dirty="0" smtClean="0">
                <a:solidFill>
                  <a:schemeClr val="accent3"/>
                </a:solidFill>
              </a:rPr>
              <a:t> to</a:t>
            </a:r>
          </a:p>
          <a:p>
            <a:pPr>
              <a:buNone/>
            </a:pPr>
            <a:r>
              <a:rPr lang="pl-PL" b="1" dirty="0" smtClean="0">
                <a:solidFill>
                  <a:schemeClr val="accent2"/>
                </a:solidFill>
              </a:rPr>
              <a:t>la</a:t>
            </a:r>
            <a:r>
              <a:rPr lang="pl-PL" b="1" dirty="0" smtClean="0"/>
              <a:t>       </a:t>
            </a:r>
            <a:r>
              <a:rPr lang="pl-PL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te</a:t>
            </a:r>
            <a:r>
              <a:rPr lang="pl-PL" b="1" dirty="0" smtClean="0"/>
              <a:t>                     me                                  </a:t>
            </a:r>
            <a:r>
              <a:rPr lang="pl-PL" b="1" dirty="0" smtClean="0">
                <a:solidFill>
                  <a:schemeClr val="accent2"/>
                </a:solidFill>
              </a:rPr>
              <a:t> la</a:t>
            </a:r>
          </a:p>
          <a:p>
            <a:endParaRPr lang="pl-PL" b="1" dirty="0" smtClean="0"/>
          </a:p>
          <a:p>
            <a:pPr>
              <a:buNone/>
            </a:pPr>
            <a:r>
              <a:rPr lang="pl-PL" b="1" dirty="0" smtClean="0"/>
              <a:t>                       </a:t>
            </a:r>
            <a:r>
              <a:rPr lang="pl-PL" b="1" dirty="0" smtClean="0">
                <a:solidFill>
                  <a:schemeClr val="bg2">
                    <a:lumMod val="50000"/>
                  </a:schemeClr>
                </a:solidFill>
              </a:rPr>
              <a:t>ma</a:t>
            </a:r>
            <a:r>
              <a:rPr lang="pl-PL" b="1" dirty="0" smtClean="0"/>
              <a:t>                 </a:t>
            </a:r>
            <a:r>
              <a:rPr lang="pl-PL" b="1" dirty="0" smtClean="0">
                <a:solidFill>
                  <a:srgbClr val="00B050"/>
                </a:solidFill>
              </a:rPr>
              <a:t> </a:t>
            </a:r>
            <a:r>
              <a:rPr lang="pl-PL" b="1" dirty="0" err="1" smtClean="0">
                <a:solidFill>
                  <a:srgbClr val="00B050"/>
                </a:solidFill>
              </a:rPr>
              <a:t>le</a:t>
            </a:r>
            <a:r>
              <a:rPr lang="pl-PL" b="1" dirty="0" smtClean="0">
                <a:solidFill>
                  <a:srgbClr val="00B050"/>
                </a:solidFill>
              </a:rPr>
              <a:t>      </a:t>
            </a:r>
          </a:p>
          <a:p>
            <a:pPr>
              <a:buNone/>
            </a:pPr>
            <a:r>
              <a:rPr lang="pl-PL" b="1" dirty="0" smtClean="0"/>
              <a:t>      </a:t>
            </a:r>
            <a:r>
              <a:rPr lang="pl-PL" b="1" dirty="0" smtClean="0">
                <a:solidFill>
                  <a:schemeClr val="bg2">
                    <a:lumMod val="50000"/>
                  </a:schemeClr>
                </a:solidFill>
              </a:rPr>
              <a:t>ma                                                   </a:t>
            </a:r>
            <a:r>
              <a:rPr lang="pl-PL" b="1" dirty="0" err="1" smtClean="0">
                <a:solidFill>
                  <a:schemeClr val="bg2">
                    <a:lumMod val="50000"/>
                  </a:schemeClr>
                </a:solidFill>
              </a:rPr>
              <a:t>ma</a:t>
            </a:r>
            <a:endParaRPr lang="pl-PL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r>
              <a:rPr lang="pl-PL" b="1" dirty="0" smtClean="0"/>
              <a:t>me                              </a:t>
            </a:r>
            <a:r>
              <a:rPr lang="pl-PL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te</a:t>
            </a:r>
          </a:p>
          <a:p>
            <a:endParaRPr lang="pl-PL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pl-PL" b="1" dirty="0" smtClean="0">
                <a:solidFill>
                  <a:srgbClr val="00B050"/>
                </a:solidFill>
              </a:rPr>
              <a:t>       </a:t>
            </a:r>
            <a:r>
              <a:rPr lang="pl-PL" b="1" dirty="0" err="1" smtClean="0">
                <a:solidFill>
                  <a:srgbClr val="00B050"/>
                </a:solidFill>
              </a:rPr>
              <a:t>le</a:t>
            </a:r>
            <a:r>
              <a:rPr lang="pl-PL" b="1" dirty="0" smtClean="0">
                <a:solidFill>
                  <a:srgbClr val="00B050"/>
                </a:solidFill>
              </a:rPr>
              <a:t>            </a:t>
            </a:r>
            <a:r>
              <a:rPr lang="pl-PL" b="1" dirty="0" smtClean="0">
                <a:solidFill>
                  <a:schemeClr val="accent3"/>
                </a:solidFill>
              </a:rPr>
              <a:t>to </a:t>
            </a:r>
            <a:r>
              <a:rPr lang="pl-PL" b="1" dirty="0" smtClean="0"/>
              <a:t>                    </a:t>
            </a:r>
            <a:r>
              <a:rPr lang="pl-PL" b="1" dirty="0" smtClean="0">
                <a:solidFill>
                  <a:schemeClr val="bg2">
                    <a:lumMod val="50000"/>
                  </a:schemeClr>
                </a:solidFill>
              </a:rPr>
              <a:t>ma  </a:t>
            </a:r>
            <a:r>
              <a:rPr lang="pl-PL" b="1" dirty="0" smtClean="0"/>
              <a:t>                  </a:t>
            </a:r>
            <a:r>
              <a:rPr lang="pl-PL" b="1" dirty="0" smtClean="0">
                <a:solidFill>
                  <a:schemeClr val="accent2"/>
                </a:solidFill>
              </a:rPr>
              <a:t>la</a:t>
            </a:r>
            <a:endParaRPr lang="pl-PL" b="1" dirty="0">
              <a:solidFill>
                <a:schemeClr val="accent2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Znajdź takie same sylaby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ko  </a:t>
            </a:r>
            <a:r>
              <a:rPr lang="pl-PL" b="1" dirty="0" smtClean="0"/>
              <a:t>            </a:t>
            </a:r>
            <a:r>
              <a:rPr lang="pl-PL" b="1" dirty="0" smtClean="0">
                <a:solidFill>
                  <a:schemeClr val="bg2">
                    <a:lumMod val="50000"/>
                  </a:schemeClr>
                </a:solidFill>
              </a:rPr>
              <a:t>ma </a:t>
            </a:r>
            <a:r>
              <a:rPr lang="pl-PL" b="1" dirty="0" smtClean="0"/>
              <a:t>                      </a:t>
            </a:r>
            <a:r>
              <a:rPr lang="pl-PL" b="1" dirty="0" smtClean="0">
                <a:solidFill>
                  <a:srgbClr val="FF0000"/>
                </a:solidFill>
              </a:rPr>
              <a:t>ta</a:t>
            </a:r>
          </a:p>
          <a:p>
            <a:pPr>
              <a:buNone/>
            </a:pPr>
            <a:r>
              <a:rPr lang="pl-PL" b="1" dirty="0" smtClean="0"/>
              <a:t>        </a:t>
            </a:r>
            <a:r>
              <a:rPr lang="pl-PL" b="1" dirty="0" smtClean="0">
                <a:solidFill>
                  <a:srgbClr val="FF0066"/>
                </a:solidFill>
              </a:rPr>
              <a:t> so</a:t>
            </a:r>
          </a:p>
          <a:p>
            <a:endParaRPr lang="pl-PL" b="1" dirty="0" smtClean="0"/>
          </a:p>
          <a:p>
            <a:pPr>
              <a:buNone/>
            </a:pPr>
            <a:r>
              <a:rPr lang="pl-PL" b="1" dirty="0" smtClean="0">
                <a:solidFill>
                  <a:srgbClr val="00B050"/>
                </a:solidFill>
              </a:rPr>
              <a:t>by</a:t>
            </a:r>
            <a:r>
              <a:rPr lang="pl-PL" b="1" dirty="0" smtClean="0"/>
              <a:t>                       </a:t>
            </a:r>
            <a:r>
              <a:rPr lang="pl-PL" b="1" dirty="0" smtClean="0">
                <a:solidFill>
                  <a:schemeClr val="accent6">
                    <a:lumMod val="75000"/>
                  </a:schemeClr>
                </a:solidFill>
              </a:rPr>
              <a:t>me </a:t>
            </a:r>
            <a:r>
              <a:rPr lang="pl-PL" b="1" dirty="0" smtClean="0"/>
              <a:t>                                </a:t>
            </a:r>
            <a:r>
              <a:rPr lang="pl-PL" b="1" dirty="0" smtClean="0">
                <a:solidFill>
                  <a:srgbClr val="00B050"/>
                </a:solidFill>
              </a:rPr>
              <a:t> ki</a:t>
            </a:r>
          </a:p>
          <a:p>
            <a:pPr>
              <a:buNone/>
            </a:pPr>
            <a:r>
              <a:rPr lang="pl-PL" b="1" dirty="0" smtClean="0">
                <a:solidFill>
                  <a:schemeClr val="bg2">
                    <a:lumMod val="50000"/>
                  </a:schemeClr>
                </a:solidFill>
              </a:rPr>
              <a:t>                                              </a:t>
            </a:r>
            <a:r>
              <a:rPr lang="pl-PL" b="1" dirty="0" err="1" smtClean="0">
                <a:solidFill>
                  <a:schemeClr val="bg2">
                    <a:lumMod val="50000"/>
                  </a:schemeClr>
                </a:solidFill>
              </a:rPr>
              <a:t>sa</a:t>
            </a:r>
            <a:endParaRPr lang="pl-PL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r>
              <a:rPr lang="pl-PL" b="1" dirty="0" smtClean="0"/>
              <a:t>              </a:t>
            </a:r>
            <a:r>
              <a:rPr lang="pl-PL" b="1" dirty="0" smtClean="0">
                <a:solidFill>
                  <a:srgbClr val="FF0000"/>
                </a:solidFill>
              </a:rPr>
              <a:t>ca           </a:t>
            </a:r>
            <a:r>
              <a:rPr lang="pl-PL" b="1" dirty="0" smtClean="0">
                <a:solidFill>
                  <a:srgbClr val="FF0066"/>
                </a:solidFill>
              </a:rPr>
              <a:t>ki</a:t>
            </a:r>
          </a:p>
          <a:p>
            <a:endParaRPr lang="pl-PL" b="1" dirty="0" smtClean="0"/>
          </a:p>
          <a:p>
            <a:pPr>
              <a:buNone/>
            </a:pPr>
            <a:r>
              <a:rPr lang="pl-PL" b="1" dirty="0" smtClean="0"/>
              <a:t>             </a:t>
            </a:r>
            <a:r>
              <a:rPr lang="pl-PL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l-PL" b="1" dirty="0" err="1" smtClean="0">
                <a:solidFill>
                  <a:schemeClr val="accent6">
                    <a:lumMod val="75000"/>
                  </a:schemeClr>
                </a:solidFill>
              </a:rPr>
              <a:t>wa</a:t>
            </a:r>
            <a:r>
              <a:rPr lang="pl-PL" b="1" dirty="0" smtClean="0">
                <a:solidFill>
                  <a:schemeClr val="accent6">
                    <a:lumMod val="75000"/>
                  </a:schemeClr>
                </a:solidFill>
              </a:rPr>
              <a:t>                    </a:t>
            </a:r>
            <a:r>
              <a:rPr lang="pl-PL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za             </a:t>
            </a:r>
            <a:r>
              <a:rPr lang="pl-PL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b="1" dirty="0" smtClean="0">
                <a:solidFill>
                  <a:schemeClr val="accent6">
                    <a:lumMod val="75000"/>
                  </a:schemeClr>
                </a:solidFill>
              </a:rPr>
              <a:t>la</a:t>
            </a:r>
          </a:p>
          <a:p>
            <a:pPr>
              <a:buNone/>
            </a:pPr>
            <a:r>
              <a:rPr lang="pl-PL" b="1" dirty="0" smtClean="0"/>
              <a:t>                          </a:t>
            </a:r>
            <a:r>
              <a:rPr lang="pl-PL" b="1" dirty="0" smtClean="0">
                <a:solidFill>
                  <a:schemeClr val="accent6">
                    <a:lumMod val="75000"/>
                  </a:schemeClr>
                </a:solidFill>
              </a:rPr>
              <a:t>to</a:t>
            </a:r>
            <a:endParaRPr lang="pl-PL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Połącz sylaby w takich samych kolorach </a:t>
            </a:r>
            <a:r>
              <a:rPr lang="pl-PL" smtClean="0"/>
              <a:t>i utwórz wyrazy</a:t>
            </a:r>
            <a:endParaRPr lang="pl-PL" dirty="0"/>
          </a:p>
        </p:txBody>
      </p:sp>
      <p:cxnSp>
        <p:nvCxnSpPr>
          <p:cNvPr id="13" name="Łącznik prosty ze strzałką 12"/>
          <p:cNvCxnSpPr/>
          <p:nvPr/>
        </p:nvCxnSpPr>
        <p:spPr>
          <a:xfrm flipV="1">
            <a:off x="1187624" y="3140968"/>
            <a:ext cx="6264696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4"/>
          <p:cNvCxnSpPr/>
          <p:nvPr/>
        </p:nvCxnSpPr>
        <p:spPr>
          <a:xfrm flipH="1">
            <a:off x="3851920" y="5013176"/>
            <a:ext cx="259228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ze strzałką 16"/>
          <p:cNvCxnSpPr/>
          <p:nvPr/>
        </p:nvCxnSpPr>
        <p:spPr>
          <a:xfrm flipH="1">
            <a:off x="2555776" y="3140968"/>
            <a:ext cx="1152128" cy="1728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ze strzałką 18"/>
          <p:cNvCxnSpPr/>
          <p:nvPr/>
        </p:nvCxnSpPr>
        <p:spPr>
          <a:xfrm>
            <a:off x="3203848" y="1772816"/>
            <a:ext cx="2304256" cy="1656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ze strzałką 20"/>
          <p:cNvCxnSpPr/>
          <p:nvPr/>
        </p:nvCxnSpPr>
        <p:spPr>
          <a:xfrm flipH="1">
            <a:off x="2555776" y="1916832"/>
            <a:ext cx="2808312" cy="19442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ze strzałką 22"/>
          <p:cNvCxnSpPr/>
          <p:nvPr/>
        </p:nvCxnSpPr>
        <p:spPr>
          <a:xfrm>
            <a:off x="1187624" y="1844824"/>
            <a:ext cx="3384376" cy="30243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y ze strzałką 24"/>
          <p:cNvCxnSpPr/>
          <p:nvPr/>
        </p:nvCxnSpPr>
        <p:spPr>
          <a:xfrm>
            <a:off x="2123728" y="2276872"/>
            <a:ext cx="1656184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53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l-PL" sz="2400" b="1" dirty="0" smtClean="0">
                <a:solidFill>
                  <a:srgbClr val="002060"/>
                </a:solidFill>
              </a:rPr>
              <a:t>1.Stwórz dziecku ciche i spokojne miejsce do pracy.</a:t>
            </a:r>
          </a:p>
          <a:p>
            <a:pPr>
              <a:buNone/>
            </a:pPr>
            <a:r>
              <a:rPr lang="pl-PL" sz="2400" b="1" dirty="0" smtClean="0">
                <a:solidFill>
                  <a:srgbClr val="002060"/>
                </a:solidFill>
              </a:rPr>
              <a:t>2.Zapewnij dziecku odpowiednie narzędzia do pracy.</a:t>
            </a:r>
          </a:p>
          <a:p>
            <a:pPr>
              <a:buNone/>
            </a:pPr>
            <a:r>
              <a:rPr lang="pl-PL" sz="2400" b="1" dirty="0" smtClean="0">
                <a:solidFill>
                  <a:srgbClr val="002060"/>
                </a:solidFill>
              </a:rPr>
              <a:t>3.Stwórz miłą atmosferę w domu.</a:t>
            </a:r>
          </a:p>
          <a:p>
            <a:pPr>
              <a:buNone/>
            </a:pPr>
            <a:r>
              <a:rPr lang="pl-PL" sz="2400" b="1" dirty="0" smtClean="0">
                <a:solidFill>
                  <a:srgbClr val="002060"/>
                </a:solidFill>
              </a:rPr>
              <a:t>4.Baw się z dzieckiem w różnorodne gry i zabawy.</a:t>
            </a:r>
          </a:p>
          <a:p>
            <a:pPr>
              <a:buNone/>
            </a:pPr>
            <a:r>
              <a:rPr lang="pl-PL" sz="2400" b="1" dirty="0" smtClean="0">
                <a:solidFill>
                  <a:srgbClr val="002060"/>
                </a:solidFill>
              </a:rPr>
              <a:t>5.Ucz dziecko doprowadzać pracę do końca.</a:t>
            </a:r>
          </a:p>
          <a:p>
            <a:pPr>
              <a:buNone/>
            </a:pPr>
            <a:r>
              <a:rPr lang="pl-PL" sz="2400" b="1" dirty="0" smtClean="0">
                <a:solidFill>
                  <a:srgbClr val="002060"/>
                </a:solidFill>
              </a:rPr>
              <a:t>6.Ucz dziecko samodzielności i zaradności, nie wyręczaj go.</a:t>
            </a:r>
          </a:p>
          <a:p>
            <a:pPr>
              <a:buNone/>
            </a:pPr>
            <a:r>
              <a:rPr lang="pl-PL" sz="2400" b="1" dirty="0" smtClean="0">
                <a:solidFill>
                  <a:srgbClr val="002060"/>
                </a:solidFill>
              </a:rPr>
              <a:t>7.Pozwól dziecku bawić się z innymi dziećmi.</a:t>
            </a:r>
          </a:p>
          <a:p>
            <a:pPr>
              <a:buNone/>
            </a:pPr>
            <a:r>
              <a:rPr lang="pl-PL" sz="2400" b="1" dirty="0" smtClean="0">
                <a:solidFill>
                  <a:srgbClr val="002060"/>
                </a:solidFill>
              </a:rPr>
              <a:t>8.Czytaj dziecku codziennie.</a:t>
            </a:r>
          </a:p>
          <a:p>
            <a:pPr>
              <a:buNone/>
            </a:pPr>
            <a:r>
              <a:rPr lang="pl-PL" sz="2400" b="1" dirty="0" smtClean="0">
                <a:solidFill>
                  <a:srgbClr val="002060"/>
                </a:solidFill>
              </a:rPr>
              <a:t>9.Umożliwiaj dziecku dużo ruchu.</a:t>
            </a:r>
          </a:p>
          <a:p>
            <a:pPr>
              <a:buNone/>
            </a:pPr>
            <a:r>
              <a:rPr lang="pl-PL" sz="2400" b="1" dirty="0" smtClean="0">
                <a:solidFill>
                  <a:srgbClr val="002060"/>
                </a:solidFill>
              </a:rPr>
              <a:t>10.Rozmawiaj z dzieckiem jak najwięcej, pytaj o jego potrzeby, uczucia, emocje.</a:t>
            </a:r>
          </a:p>
          <a:p>
            <a:endParaRPr lang="pl-PL" sz="2400" b="1" dirty="0" smtClean="0">
              <a:solidFill>
                <a:srgbClr val="0070C0"/>
              </a:solidFill>
            </a:endParaRPr>
          </a:p>
          <a:p>
            <a:endParaRPr lang="pl-PL" sz="2400" b="1" dirty="0">
              <a:solidFill>
                <a:srgbClr val="0070C0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RADY DLA RODZICÓW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80920" cy="5184576"/>
          </a:xfrm>
        </p:spPr>
        <p:txBody>
          <a:bodyPr>
            <a:normAutofit fontScale="90000"/>
          </a:bodyPr>
          <a:lstStyle/>
          <a:p>
            <a:pPr algn="r"/>
            <a:r>
              <a:rPr lang="pl-PL" sz="4800" dirty="0" smtClean="0"/>
              <a:t/>
            </a:r>
            <a:br>
              <a:rPr lang="pl-PL" sz="4800" dirty="0" smtClean="0"/>
            </a:br>
            <a:r>
              <a:rPr lang="pl-PL" sz="4800" dirty="0" smtClean="0"/>
              <a:t/>
            </a:r>
            <a:br>
              <a:rPr lang="pl-PL" sz="4800" dirty="0" smtClean="0"/>
            </a:br>
            <a:r>
              <a:rPr lang="pl-PL" sz="4800" dirty="0" smtClean="0"/>
              <a:t/>
            </a:r>
            <a:br>
              <a:rPr lang="pl-PL" sz="4800" dirty="0" smtClean="0"/>
            </a:br>
            <a:r>
              <a:rPr lang="pl-PL" sz="6700" dirty="0" smtClean="0"/>
              <a:t>Dziękujemy za uwagę </a:t>
            </a:r>
            <a:r>
              <a:rPr lang="pl-PL" sz="6700" dirty="0" smtClean="0">
                <a:sym typeface="Wingdings" pitchFamily="2" charset="2"/>
              </a:rPr>
              <a:t></a:t>
            </a:r>
            <a:r>
              <a:rPr lang="pl-PL" sz="6000" dirty="0" smtClean="0">
                <a:sym typeface="Wingdings" pitchFamily="2" charset="2"/>
              </a:rPr>
              <a:t/>
            </a:r>
            <a:br>
              <a:rPr lang="pl-PL" sz="6000" dirty="0" smtClean="0">
                <a:sym typeface="Wingdings" pitchFamily="2" charset="2"/>
              </a:rPr>
            </a:br>
            <a:r>
              <a:rPr lang="pl-PL" sz="6000" dirty="0" smtClean="0">
                <a:sym typeface="Wingdings" pitchFamily="2" charset="2"/>
              </a:rPr>
              <a:t/>
            </a:r>
            <a:br>
              <a:rPr lang="pl-PL" sz="6000" dirty="0" smtClean="0">
                <a:sym typeface="Wingdings" pitchFamily="2" charset="2"/>
              </a:rPr>
            </a:br>
            <a:r>
              <a:rPr lang="pl-PL" sz="6000" dirty="0" smtClean="0">
                <a:sym typeface="Wingdings" pitchFamily="2" charset="2"/>
              </a:rPr>
              <a:t/>
            </a:r>
            <a:br>
              <a:rPr lang="pl-PL" sz="6000" dirty="0" smtClean="0">
                <a:sym typeface="Wingdings" pitchFamily="2" charset="2"/>
              </a:rPr>
            </a:br>
            <a:r>
              <a:rPr lang="pl-PL" sz="3600" dirty="0" smtClean="0">
                <a:sym typeface="Wingdings" pitchFamily="2" charset="2"/>
              </a:rPr>
              <a:t>Elżbieta Pomykała</a:t>
            </a:r>
            <a:br>
              <a:rPr lang="pl-PL" sz="3600" dirty="0" smtClean="0">
                <a:sym typeface="Wingdings" pitchFamily="2" charset="2"/>
              </a:rPr>
            </a:br>
            <a:r>
              <a:rPr lang="pl-PL" sz="3600" dirty="0" smtClean="0">
                <a:sym typeface="Wingdings" pitchFamily="2" charset="2"/>
              </a:rPr>
              <a:t>Barbara </a:t>
            </a:r>
            <a:r>
              <a:rPr lang="pl-PL" sz="3600" dirty="0" err="1" smtClean="0">
                <a:sym typeface="Wingdings" pitchFamily="2" charset="2"/>
              </a:rPr>
              <a:t>Górnikowska</a:t>
            </a:r>
            <a:r>
              <a:rPr lang="pl-PL" sz="6000" dirty="0" smtClean="0">
                <a:sym typeface="Wingdings" pitchFamily="2" charset="2"/>
              </a:rPr>
              <a:t/>
            </a:r>
            <a:br>
              <a:rPr lang="pl-PL" sz="6000" dirty="0" smtClean="0">
                <a:sym typeface="Wingdings" pitchFamily="2" charset="2"/>
              </a:rPr>
            </a:br>
            <a:r>
              <a:rPr lang="pl-PL" sz="6000" dirty="0" smtClean="0">
                <a:sym typeface="Wingdings" pitchFamily="2" charset="2"/>
              </a:rPr>
              <a:t/>
            </a:r>
            <a:br>
              <a:rPr lang="pl-PL" sz="6000" dirty="0" smtClean="0">
                <a:sym typeface="Wingdings" pitchFamily="2" charset="2"/>
              </a:rPr>
            </a:br>
            <a:endParaRPr lang="pl-PL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pPr>
              <a:buNone/>
            </a:pPr>
            <a:r>
              <a:rPr lang="pl-PL" dirty="0" smtClean="0"/>
              <a:t>  Od sprawności analizatorów: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pl-PL" b="1" dirty="0" smtClean="0"/>
              <a:t>wzrokowego</a:t>
            </a:r>
            <a:r>
              <a:rPr lang="pl-PL" dirty="0" smtClean="0"/>
              <a:t> (pamięć i uwaga wzrokowa, analiza i synteza wzrokowa)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pl-PL" b="1" dirty="0" smtClean="0"/>
              <a:t>słuchowego</a:t>
            </a:r>
            <a:r>
              <a:rPr lang="pl-PL" dirty="0" smtClean="0"/>
              <a:t> (pamięć i uwaga słuchowa, analiza i synteza słuchowa)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pl-PL" b="1" dirty="0" smtClean="0"/>
              <a:t>kinestetyczno-ruchowego</a:t>
            </a:r>
            <a:r>
              <a:rPr lang="pl-PL" dirty="0" smtClean="0"/>
              <a:t> (sprawność manualna, grafomotoryczna)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Od czego zależy powodzenie w nauce czytania i pisania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Usprawnianie percepcji wzrokowej</a:t>
            </a:r>
            <a:endParaRPr lang="pl-PL" dirty="0"/>
          </a:p>
        </p:txBody>
      </p:sp>
      <p:pic>
        <p:nvPicPr>
          <p:cNvPr id="5" name="Symbol zastępczy zawartości 4" descr="dziewczynka z lupą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412776"/>
            <a:ext cx="332642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332657"/>
            <a:ext cx="8229600" cy="5544616"/>
          </a:xfrm>
        </p:spPr>
        <p:txBody>
          <a:bodyPr>
            <a:normAutofit lnSpcReduction="10000"/>
          </a:bodyPr>
          <a:lstStyle/>
          <a:p>
            <a:r>
              <a:rPr lang="pl-PL" dirty="0" smtClean="0"/>
              <a:t>Rozpoznawanie treści obrazków pokazywanych w krótkich ekspozycjach – pytamy dziecko „ Co było na obrazku?”</a:t>
            </a:r>
          </a:p>
          <a:p>
            <a:r>
              <a:rPr lang="pl-PL" dirty="0" smtClean="0"/>
              <a:t>Dobieranie par jednakowych obrazków -zabawa w domino, </a:t>
            </a:r>
            <a:r>
              <a:rPr lang="pl-PL" dirty="0" err="1" smtClean="0"/>
              <a:t>memo</a:t>
            </a:r>
            <a:r>
              <a:rPr lang="pl-PL" dirty="0" smtClean="0"/>
              <a:t>.</a:t>
            </a:r>
          </a:p>
          <a:p>
            <a:r>
              <a:rPr lang="pl-PL" dirty="0" smtClean="0"/>
              <a:t>Układanie obrazków w takiej samej  kolejności, w której były pokazywane (pamiętamy że układamy zawsze od strony lewej do prawej).</a:t>
            </a:r>
          </a:p>
          <a:p>
            <a:r>
              <a:rPr lang="pl-PL" dirty="0" smtClean="0"/>
              <a:t>Układanie figur geometrycznych według wzoru, z pamięci i bez wzoru.</a:t>
            </a:r>
          </a:p>
          <a:p>
            <a:r>
              <a:rPr lang="pl-PL" dirty="0" smtClean="0"/>
              <a:t>Układanie puzzli z pociętych liter.</a:t>
            </a:r>
          </a:p>
          <a:p>
            <a:r>
              <a:rPr lang="pl-PL" dirty="0" smtClean="0"/>
              <a:t>Rozpoznawanie liter wśród zestawu innych liter(  różne czcionki, kolory liter)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539552" y="-130026"/>
            <a:ext cx="8229600" cy="130026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 smtClean="0"/>
              <a:t>Memory</a:t>
            </a:r>
            <a:endParaRPr lang="pl-PL" dirty="0" smtClean="0"/>
          </a:p>
          <a:p>
            <a:r>
              <a:rPr lang="pl-PL" dirty="0" smtClean="0"/>
              <a:t>Gacek gdzie jesteś</a:t>
            </a:r>
          </a:p>
          <a:p>
            <a:r>
              <a:rPr lang="pl-PL" dirty="0" smtClean="0"/>
              <a:t>Patyczaki</a:t>
            </a:r>
          </a:p>
          <a:p>
            <a:r>
              <a:rPr lang="pl-PL" dirty="0" smtClean="0"/>
              <a:t>Domina                                                       </a:t>
            </a:r>
          </a:p>
          <a:p>
            <a:r>
              <a:rPr lang="pl-PL" dirty="0" smtClean="0"/>
              <a:t>Tangramy</a:t>
            </a:r>
          </a:p>
          <a:p>
            <a:r>
              <a:rPr lang="pl-PL" dirty="0" smtClean="0"/>
              <a:t>Monster </a:t>
            </a:r>
            <a:r>
              <a:rPr lang="pl-PL" dirty="0" err="1" smtClean="0"/>
              <a:t>Mutch</a:t>
            </a:r>
            <a:endParaRPr lang="pl-PL" dirty="0" smtClean="0"/>
          </a:p>
          <a:p>
            <a:r>
              <a:rPr lang="pl-PL" dirty="0" smtClean="0"/>
              <a:t>Bystre oczko</a:t>
            </a:r>
          </a:p>
          <a:p>
            <a:r>
              <a:rPr lang="pl-PL" dirty="0" smtClean="0"/>
              <a:t>Kolory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Przykłady gier dla dzieci ćwiczących percepcję wzrokową</a:t>
            </a:r>
            <a:endParaRPr lang="pl-PL" dirty="0"/>
          </a:p>
        </p:txBody>
      </p:sp>
      <p:pic>
        <p:nvPicPr>
          <p:cNvPr id="4" name="Obraz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132856"/>
            <a:ext cx="3057525" cy="2438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Usprawnianie percepcji słuchowej</a:t>
            </a:r>
            <a:endParaRPr lang="pl-PL" dirty="0"/>
          </a:p>
        </p:txBody>
      </p:sp>
      <p:pic>
        <p:nvPicPr>
          <p:cNvPr id="6" name="Symbol zastępczy zawartości 5" descr="http://s.babyonline.pl/i/dziecko-dziewczynka-sluchawki-GALLERY_MAI2-1511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8044" y="1481138"/>
            <a:ext cx="356791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746643"/>
          </a:xfrm>
        </p:spPr>
        <p:txBody>
          <a:bodyPr>
            <a:normAutofit lnSpcReduction="10000"/>
          </a:bodyPr>
          <a:lstStyle/>
          <a:p>
            <a:r>
              <a:rPr lang="pl-PL" sz="2400" dirty="0" smtClean="0"/>
              <a:t>Podział zdań na wyrazy – liczenie wyrazów w zdaniu</a:t>
            </a:r>
          </a:p>
          <a:p>
            <a:r>
              <a:rPr lang="pl-PL" sz="2400" dirty="0" smtClean="0"/>
              <a:t>Podział wyrazów na sylaby- liczenie sylab, wskazywanie pierwszej, ostatniej środkowej sylaby w wyrazie</a:t>
            </a:r>
          </a:p>
          <a:p>
            <a:r>
              <a:rPr lang="pl-PL" sz="2400" dirty="0" smtClean="0"/>
              <a:t>Podział wyrazów na głoski: „ Co słyszysz  na początku wyrazu, na końcu, w środku?” Jaki wyraz zaczyna się od głoski k, a….</a:t>
            </a:r>
          </a:p>
          <a:p>
            <a:r>
              <a:rPr lang="pl-PL" sz="2400" dirty="0" smtClean="0"/>
              <a:t>Zgadnij co powiedziałam o..s..a , </a:t>
            </a:r>
            <a:r>
              <a:rPr lang="pl-PL" sz="2400" dirty="0" err="1" smtClean="0"/>
              <a:t>k…o…z…a</a:t>
            </a:r>
            <a:r>
              <a:rPr lang="pl-PL" sz="2400" dirty="0" smtClean="0"/>
              <a:t>, </a:t>
            </a:r>
            <a:r>
              <a:rPr lang="pl-PL" sz="2400" dirty="0" err="1" smtClean="0"/>
              <a:t>p…i…ł…k…a</a:t>
            </a:r>
            <a:r>
              <a:rPr lang="pl-PL" sz="2400" dirty="0" smtClean="0"/>
              <a:t> ? Zaczynamy od wyrazów krótkich o prostej budowie.</a:t>
            </a:r>
          </a:p>
          <a:p>
            <a:r>
              <a:rPr lang="pl-PL" sz="2400" dirty="0" smtClean="0"/>
              <a:t>„Jakie głoski słychać po kolei w wyrazie zamek”</a:t>
            </a:r>
          </a:p>
          <a:p>
            <a:r>
              <a:rPr lang="pl-PL" sz="2400" dirty="0" smtClean="0"/>
              <a:t>Zabawa w rymy „wchodzi kotek na ……, żabka mała do wody ……..”</a:t>
            </a:r>
          </a:p>
          <a:p>
            <a:r>
              <a:rPr lang="pl-PL" sz="2400" dirty="0" smtClean="0"/>
              <a:t>Rebusy 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 flipV="1">
            <a:off x="467544" y="188640"/>
            <a:ext cx="8229600" cy="45719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pl-PL" dirty="0" smtClean="0"/>
          </a:p>
          <a:p>
            <a:pPr lvl="0"/>
            <a:r>
              <a:rPr lang="pl-PL" dirty="0" smtClean="0"/>
              <a:t>zabawa: jakie słowo było powiedziane dwa razy; dziecko ma za zadanie wymienić słowo, które usłyszało dwa razy (np. </a:t>
            </a:r>
            <a:r>
              <a:rPr lang="pl-PL" i="1" dirty="0" smtClean="0"/>
              <a:t>okno, oko, drzwi, okno</a:t>
            </a:r>
            <a:r>
              <a:rPr lang="pl-PL" dirty="0" smtClean="0"/>
              <a:t>);</a:t>
            </a:r>
          </a:p>
          <a:p>
            <a:pPr lvl="0"/>
            <a:r>
              <a:rPr lang="pl-PL" dirty="0" smtClean="0"/>
              <a:t>słuchanie bajek, opowiadań, bajek muzycznych (często powtarzanych) oraz samodzielne opowiadanie i dopowiadanie zakończeń;</a:t>
            </a:r>
          </a:p>
          <a:p>
            <a:r>
              <a:rPr lang="pl-PL" dirty="0" smtClean="0"/>
              <a:t>Zaczaruj słowa – Powiedz słowo kosa, szkoła, drogi,  bez pierwszej głoski( </a:t>
            </a:r>
            <a:r>
              <a:rPr lang="pl-PL" dirty="0" smtClean="0">
                <a:solidFill>
                  <a:srgbClr val="00B050"/>
                </a:solidFill>
              </a:rPr>
              <a:t>k</a:t>
            </a:r>
            <a:r>
              <a:rPr lang="pl-PL" dirty="0" smtClean="0"/>
              <a:t>osa-osa, </a:t>
            </a:r>
            <a:r>
              <a:rPr lang="pl-PL" dirty="0" smtClean="0">
                <a:solidFill>
                  <a:srgbClr val="00B050"/>
                </a:solidFill>
              </a:rPr>
              <a:t>sz</a:t>
            </a:r>
            <a:r>
              <a:rPr lang="pl-PL" dirty="0" smtClean="0"/>
              <a:t>koła-koła, </a:t>
            </a:r>
            <a:r>
              <a:rPr lang="pl-PL" dirty="0" smtClean="0">
                <a:solidFill>
                  <a:srgbClr val="00B050"/>
                </a:solidFill>
              </a:rPr>
              <a:t>d</a:t>
            </a:r>
            <a:r>
              <a:rPr lang="pl-PL" dirty="0" smtClean="0"/>
              <a:t>rogi-rogi)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Rozwijanie słownika dziecka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1033</TotalTime>
  <Words>907</Words>
  <Application>Microsoft Office PowerPoint</Application>
  <PresentationFormat>Pokaz na ekranie (4:3)</PresentationFormat>
  <Paragraphs>137</Paragraphs>
  <Slides>23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4" baseType="lpstr">
      <vt:lpstr>Hol</vt:lpstr>
      <vt:lpstr>Jak wspomagać pierwszoklasistę  w nauce czytania i pisania</vt:lpstr>
      <vt:lpstr>Czym jest czytanie i pisanie ?</vt:lpstr>
      <vt:lpstr>Od czego zależy powodzenie w nauce czytania i pisania</vt:lpstr>
      <vt:lpstr>Usprawnianie percepcji wzrokowej</vt:lpstr>
      <vt:lpstr>Prezentacja programu PowerPoint</vt:lpstr>
      <vt:lpstr>Przykłady gier dla dzieci ćwiczących percepcję wzrokową</vt:lpstr>
      <vt:lpstr>Usprawnianie percepcji słuchowej</vt:lpstr>
      <vt:lpstr>Prezentacja programu PowerPoint</vt:lpstr>
      <vt:lpstr>Rozwijanie słownika dziecka</vt:lpstr>
      <vt:lpstr>Usprawnianie ręki</vt:lpstr>
      <vt:lpstr>Prezentacja programu PowerPoint</vt:lpstr>
      <vt:lpstr>    </vt:lpstr>
      <vt:lpstr>Usprawnianie pisania</vt:lpstr>
      <vt:lpstr>Prezentacja programu PowerPoint</vt:lpstr>
      <vt:lpstr>Prawidłowy chwyt pisarski Pisak powinien spoczywać między kciukiem a palcem wskazującym. Jego podporę stanowi palec środkowy. </vt:lpstr>
      <vt:lpstr>Kierunek kreślenia i łączenia liter</vt:lpstr>
      <vt:lpstr>  Jak pomagać w czytaniu ?  </vt:lpstr>
      <vt:lpstr>Pomoc w czytaniu- suwaki sylabowe</vt:lpstr>
      <vt:lpstr>Pomoc w czytaniu –suwaki wyrazowe</vt:lpstr>
      <vt:lpstr>Znajdź takie same sylaby</vt:lpstr>
      <vt:lpstr>Połącz sylaby w takich samych kolorach i utwórz wyrazy</vt:lpstr>
      <vt:lpstr>RADY DLA RODZICÓW</vt:lpstr>
      <vt:lpstr>   Dziękujemy za uwagę    Elżbieta Pomykała Barbara Górnikowska  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wspomagać pierwszoklasistę  w nauce czytania i pisania</dc:title>
  <dc:creator>Ryszard</dc:creator>
  <cp:lastModifiedBy>Mirka Białecka</cp:lastModifiedBy>
  <cp:revision>120</cp:revision>
  <dcterms:created xsi:type="dcterms:W3CDTF">2013-11-08T17:30:10Z</dcterms:created>
  <dcterms:modified xsi:type="dcterms:W3CDTF">2014-01-03T09:12:56Z</dcterms:modified>
</cp:coreProperties>
</file>